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3"/>
    <a:srgbClr val="DAD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0" d="100"/>
          <a:sy n="210" d="100"/>
        </p:scale>
        <p:origin x="-78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3812-8BA5-4A76-A44E-E95F07B1412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8BCA-B701-438A-AD94-5CAE02B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9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D8BCA-B701-438A-AD94-5CAE02B97F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9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5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4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8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2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3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B74DB-FCBA-4E5C-9C10-46239927D1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73D7A-69B3-4AC2-A34D-FB586EA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653004" cy="5143500"/>
          </a:xfrm>
          <a:prstGeom prst="rect">
            <a:avLst/>
          </a:prstGeom>
          <a:solidFill>
            <a:srgbClr val="004C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3004" y="0"/>
            <a:ext cx="5490996" cy="5143500"/>
          </a:xfrm>
          <a:prstGeom prst="rect">
            <a:avLst/>
          </a:prstGeom>
          <a:solidFill>
            <a:srgbClr val="DAD49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3777" y="1425937"/>
            <a:ext cx="2392919" cy="4345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FY17 Draft Incremental</a:t>
            </a:r>
            <a:b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E&amp;G Budget Version 2.1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16110"/>
              </p:ext>
            </p:extLst>
          </p:nvPr>
        </p:nvGraphicFramePr>
        <p:xfrm>
          <a:off x="4062244" y="302445"/>
          <a:ext cx="4632250" cy="4511040"/>
        </p:xfrm>
        <a:graphic>
          <a:graphicData uri="http://schemas.openxmlformats.org/drawingml/2006/table">
            <a:tbl>
              <a:tblPr/>
              <a:tblGrid>
                <a:gridCol w="165433"/>
                <a:gridCol w="208885"/>
                <a:gridCol w="62243"/>
                <a:gridCol w="172329"/>
                <a:gridCol w="3017520"/>
                <a:gridCol w="1005840"/>
              </a:tblGrid>
              <a:tr h="14630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Resources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Undergraduate Resident</a:t>
                      </a:r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7,086,000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Undergraduate Non-Resident</a:t>
                      </a:r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3,934,000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Undergraduate-Enrollment Growth </a:t>
                      </a:r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(net discounts</a:t>
                      </a:r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5,500,500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Rate Increase Resident</a:t>
                      </a:r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37,000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Rate Increase Non-Resident</a:t>
                      </a:r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582,000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Veterinary Medicine Rate Increase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433,500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Differential Tuition </a:t>
                      </a:r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(undergraduate and graduate</a:t>
                      </a:r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3% Rate Increase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1,350,601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18,923,601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Funding Impact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800" b="1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18,923,601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Expenses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Growth Colleges - 1/2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2,750,000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Growth Provost - 1/6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917,000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Aid/Scholarship Inflation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1,417,200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Scholarship Inflation/Athletics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350,000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Tuition Sharing (PVM)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335,963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 Tuition Pool for GTA/GRAs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365,000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Salaries and benefits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7,612,733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Promotions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410,000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Fringe Benefit Enhancement - DCP 1% increase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1,500,000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Mandatory Costs (utilities for new facilities and debt service)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3,708,000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Deployment of Differential Tuition and Graduate Program Charges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1,275,394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Commitments/Quality </a:t>
                      </a:r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</a:t>
                      </a:r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</a:t>
                      </a:r>
                    </a:p>
                  </a:txBody>
                  <a:tcPr marL="18348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1,953,000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Reallocations</a:t>
                      </a:r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(5,754,000)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800" b="1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16,840,290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04">
                <a:tc gridSpan="3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  <a:endParaRPr lang="en-US" sz="800" b="1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</a:t>
                      </a:r>
                      <a:r>
                        <a:rPr lang="en-US" sz="800" b="1" i="0" u="none" strike="noStrike" dirty="0" smtClean="0">
                          <a:solidFill>
                            <a:srgbClr val="004C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2,083,311 </a:t>
                      </a:r>
                      <a:endParaRPr lang="en-US" sz="800" b="1" i="0" u="none" strike="noStrike" dirty="0">
                        <a:solidFill>
                          <a:srgbClr val="004C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43226"/>
              </p:ext>
            </p:extLst>
          </p:nvPr>
        </p:nvGraphicFramePr>
        <p:xfrm>
          <a:off x="433554" y="2596236"/>
          <a:ext cx="2743200" cy="1386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182880">
                <a:tc>
                  <a:txBody>
                    <a:bodyPr/>
                    <a:lstStyle/>
                    <a:p>
                      <a:pPr marL="118872" algn="l" fontAlgn="b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Assumptions 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 </a:t>
                      </a:r>
                      <a:r>
                        <a:rPr lang="en-US" sz="7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increases are per </a:t>
                      </a:r>
                      <a:r>
                        <a:rPr lang="en-US" sz="7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semester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Undergraduate - 5%;  $207.50</a:t>
                      </a:r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Undergraduate - 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4%;  $500.20</a:t>
                      </a:r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Graduate - 3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%;</a:t>
                      </a:r>
                      <a:r>
                        <a:rPr lang="en-US" sz="7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$140.20</a:t>
                      </a:r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Veterinary </a:t>
                      </a: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Medicine  - 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5%; $687</a:t>
                      </a:r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Graduate - 3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%;</a:t>
                      </a:r>
                      <a:r>
                        <a:rPr lang="en-US" sz="7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$343.70</a:t>
                      </a:r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Professional Veterinary Medicine - </a:t>
                      </a:r>
                      <a:r>
                        <a:rPr lang="it-IT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1%; $266.5</a:t>
                      </a:r>
                      <a:endParaRPr lang="it-IT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29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 - TBD</a:t>
                      </a: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Salary Increase 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7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 Fac/AP/State Classified</a:t>
                      </a:r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77" y="410387"/>
            <a:ext cx="2445448" cy="394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3778" y="4218914"/>
            <a:ext cx="2445448" cy="1901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spc="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budgeter.colostate.edu/</a:t>
            </a:r>
            <a:endParaRPr lang="en-US" sz="1400" spc="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7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243</Words>
  <Application>Microsoft Office PowerPoint</Application>
  <PresentationFormat>On-screen Show (16:9)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Kichinko,Carl</dc:creator>
  <cp:lastModifiedBy>Kichinko,Carl</cp:lastModifiedBy>
  <cp:revision>9</cp:revision>
  <dcterms:created xsi:type="dcterms:W3CDTF">2015-10-23T13:27:02Z</dcterms:created>
  <dcterms:modified xsi:type="dcterms:W3CDTF">2015-10-26T21:22:06Z</dcterms:modified>
</cp:coreProperties>
</file>