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5" r:id="rId2"/>
    <p:sldId id="266" r:id="rId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94B"/>
    <a:srgbClr val="EED648"/>
    <a:srgbClr val="F5F141"/>
    <a:srgbClr val="EDD945"/>
    <a:srgbClr val="F2E540"/>
    <a:srgbClr val="2B8970"/>
    <a:srgbClr val="386750"/>
    <a:srgbClr val="357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>
        <p:scale>
          <a:sx n="107" d="100"/>
          <a:sy n="107" d="100"/>
        </p:scale>
        <p:origin x="-1782" y="-666"/>
      </p:cViewPr>
      <p:guideLst>
        <p:guide orient="horz" pos="2160"/>
        <p:guide orient="horz" pos="1008"/>
        <p:guide pos="2880"/>
        <p:guide pos="288"/>
        <p:guide pos="5472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AD555-D122-4C41-8F54-3F2D384B6971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9925-7005-4EF5-A46A-2AB2A1CD3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02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812B-AC83-4B9C-99F2-01ED314820A9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EEFE1-1658-4F05-AD02-BEBE78601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1D1B-73C5-4544-BF26-6BA368823576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06DB-39F2-4710-965F-3250569F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8A6B-4D2A-4A9C-9E08-5C34FA976DFA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2BAC-8A75-4D88-8326-D31D60CE5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9A9E-6F93-4E64-BFFA-048ABBE24B92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3F85-3B6B-4345-8D55-A7169C650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8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E849-43F3-4F8E-8D54-3E201F2CD26B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63B3-F0AC-465B-833A-EB245D3F3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F51A-D0CC-428C-939D-665506CE4755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E00B-4675-4C5A-B82E-AF126643E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4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D01A-AECC-4489-BC49-28BEC51B3583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F61B-FD52-47FA-BD8D-511713C44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EE5F-82A1-4505-8458-80B59193341C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2C5F-6D9B-45AE-97D0-D9BEF88C0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D5CD-B6FB-4D31-9E06-CBAFBA8EA00A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BCA2-6280-4ED0-9F97-AD2B3C99C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AD3A-EBFF-4680-89D9-E314996DAC02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5D81-1A80-4F07-B1B0-894A5B006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6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9C6C-02C1-4EB5-BC0A-927694ECDC6F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987B-2167-45BD-B381-5E7C73AFB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5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713A1-6489-4656-8778-773A3C780A64}" type="datetimeFigureOut">
              <a:rPr lang="en-US"/>
              <a:pPr>
                <a:defRPr/>
              </a:pPr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D262B-037E-41C2-931D-4AFE346BD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templt4-3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250"/>
            <a:ext cx="9192333" cy="68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143000" y="1600200"/>
            <a:ext cx="6553200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38675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642292"/>
              </p:ext>
            </p:extLst>
          </p:nvPr>
        </p:nvGraphicFramePr>
        <p:xfrm>
          <a:off x="1" y="838199"/>
          <a:ext cx="8077200" cy="5960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9270"/>
                <a:gridCol w="2232517"/>
                <a:gridCol w="1995413"/>
              </a:tblGrid>
              <a:tr h="26115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FY 12 Draft Incremental E&amp;G Budget</a:t>
                      </a:r>
                      <a:endParaRPr lang="en-US" sz="1400" b="1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890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Version 3.0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Version 2.0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219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"ARRA only"</a:t>
                      </a:r>
                      <a:endParaRPr lang="en-US" sz="1400" b="1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"$500M"</a:t>
                      </a:r>
                      <a:endParaRPr lang="en-US" sz="1400" b="1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219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2 SCH </a:t>
                      </a:r>
                      <a:endParaRPr lang="en-US" sz="1400" b="1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 2 SCH </a:t>
                      </a:r>
                      <a:endParaRPr lang="en-US" sz="1400" b="1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219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REVENUES</a:t>
                      </a:r>
                      <a:endParaRPr lang="en-US" sz="1400" b="1" i="1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3309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State Reduction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                              (16,600,000)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                       (27,600,000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Tuition: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RUG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17,590,000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17,590,000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NRUG-3% Overall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   980,000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   980,000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Graduate (includes PVM)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3,850,000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3,850,000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Financial Aid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                               (9,550,000)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                        (9,550,000)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9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Total Net Tuition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12,870,000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12,870,000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Differential Tuition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4,000,000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4,000,000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FRCR/Base/Oth Inc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1,670,000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1,670,000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Net Revenues: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                      1,940,000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                          (9,060,000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955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EXPENSES</a:t>
                      </a:r>
                      <a:endParaRPr lang="en-US" sz="1400" b="1" i="1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Pass-Throughs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4,900,000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4,900,000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Salaries and promotions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   452,000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452,000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Mandatory Costs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2,325,000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                                   2,325,000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</a:tr>
              <a:tr h="19930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Quality Commitments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       3,967,000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                                    3,967,000 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Net Expenses: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                   11,644,000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            11,644,000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30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09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Net Balance-</a:t>
                      </a:r>
                      <a:r>
                        <a:rPr lang="en-US" sz="1400" b="1" i="1" u="none" strike="noStrike" dirty="0" err="1">
                          <a:effectLst/>
                          <a:latin typeface="+mn-lt"/>
                        </a:rPr>
                        <a:t>Exp</a:t>
                      </a:r>
                      <a:r>
                        <a:rPr lang="en-US" sz="1400" b="1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1" i="1" u="none" strike="noStrike" dirty="0" err="1">
                          <a:effectLst/>
                          <a:latin typeface="+mn-lt"/>
                        </a:rPr>
                        <a:t>Reduct</a:t>
                      </a:r>
                      <a:endParaRPr lang="en-US" sz="1400" b="1" i="1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                         </a:t>
                      </a:r>
                      <a:r>
                        <a:rPr lang="en-US" sz="12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$                          (</a:t>
                      </a:r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9,704,000)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                          (20,704,000)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8901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5%, 10%  Budget Reductions:</a:t>
                      </a:r>
                      <a:endParaRPr lang="en-US" sz="1200" b="0" i="0" u="none" strike="noStrike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                   11,534,000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$                         23,047,000 </a:t>
                      </a:r>
                      <a:endParaRPr lang="en-US" sz="1200" b="0" i="0" u="none" strike="noStrike" dirty="0">
                        <a:solidFill>
                          <a:srgbClr val="292934"/>
                        </a:solidFill>
                        <a:effectLst/>
                        <a:latin typeface="+mn-lt"/>
                      </a:endParaRPr>
                    </a:p>
                  </a:txBody>
                  <a:tcPr marL="5817" marR="5817" marT="581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mplt4-3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250"/>
            <a:ext cx="9192333" cy="68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1119"/>
              </p:ext>
            </p:extLst>
          </p:nvPr>
        </p:nvGraphicFramePr>
        <p:xfrm>
          <a:off x="76200" y="761999"/>
          <a:ext cx="8001001" cy="6090084"/>
        </p:xfrm>
        <a:graphic>
          <a:graphicData uri="http://schemas.openxmlformats.org/drawingml/2006/table">
            <a:tbl>
              <a:tblPr/>
              <a:tblGrid>
                <a:gridCol w="3821328"/>
                <a:gridCol w="2216310"/>
                <a:gridCol w="1963363"/>
              </a:tblGrid>
              <a:tr h="29497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FY 12 Draft Incremental E&amp;G Budget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018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Version 3.0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Version 2.0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"ARRA only"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"$500M"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2 SCH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2 SCH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REVENUES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8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State Reduction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$                              (16,600,000)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$                       (27,600,000)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Tuition: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RUG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17,590,000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17,590,000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NRUG-3% Overall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   980,000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980,000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Graduate (includes PVM)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3,850,000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3,850,000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Financial Aid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                                (9,550,000)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                         (9,550,000)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Total Net Tuition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12,870,000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12,870,000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Differential Tuition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4,000,000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4,000,000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FRCR/Base/Oth Inc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1,670,000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1,670,000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Net Revenues: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          1,940,000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 (9,060,000)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8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EXPENSES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7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Pass-</a:t>
                      </a:r>
                      <a:r>
                        <a:rPr lang="en-US" sz="1200" b="0" i="0" u="none" strike="noStrike" dirty="0" err="1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Throughs</a:t>
                      </a:r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4,900,000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4,900,000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Salaries and promotions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   452,000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452,000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Mandatory Costs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2,325,000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2,325,000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Quality Commitments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       3,967,000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                                   3,967,000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Net Expenses: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       11,644,000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11,644,000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510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2855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1" i="1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Net Balance-</a:t>
                      </a:r>
                      <a:r>
                        <a:rPr lang="en-US" sz="1400" b="1" i="1" u="none" strike="noStrike" dirty="0" err="1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Exp</a:t>
                      </a:r>
                      <a:r>
                        <a:rPr lang="en-US" sz="1400" b="1" i="1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1" i="1" u="none" strike="noStrike" dirty="0" err="1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Reduct</a:t>
                      </a:r>
                      <a:endParaRPr lang="en-US" sz="1400" b="1" i="1" u="none" strike="noStrike" dirty="0">
                        <a:solidFill>
                          <a:srgbClr val="292934"/>
                        </a:solidFill>
                        <a:effectLst/>
                        <a:latin typeface="Calibri"/>
                      </a:endParaRP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                           (9,704,000)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                    (20,704,000)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201822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  <a:tr h="1967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5%, 10%  Budget Reductions: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       11,534,000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292934"/>
                          </a:solidFill>
                          <a:effectLst/>
                          <a:latin typeface="Calibri"/>
                        </a:rPr>
                        <a:t> $                         23,047,000 </a:t>
                      </a:r>
                    </a:p>
                  </a:txBody>
                  <a:tcPr marL="5665" marR="5665" marT="566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F0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u-templt4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csu-templt4</Template>
  <TotalTime>1089</TotalTime>
  <Words>313</Words>
  <Application>Microsoft Office PowerPoint</Application>
  <PresentationFormat>On-screen Show (4:3)</PresentationFormat>
  <Paragraphs>162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csu-templt4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Tranby,Steve</dc:creator>
  <cp:lastModifiedBy>Johnson,Lynn</cp:lastModifiedBy>
  <cp:revision>106</cp:revision>
  <dcterms:created xsi:type="dcterms:W3CDTF">2009-06-05T21:43:33Z</dcterms:created>
  <dcterms:modified xsi:type="dcterms:W3CDTF">2011-02-01T19:51:32Z</dcterms:modified>
</cp:coreProperties>
</file>